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0" r:id="rId7"/>
    <p:sldId id="267" r:id="rId8"/>
    <p:sldId id="261" r:id="rId9"/>
    <p:sldId id="262" r:id="rId10"/>
    <p:sldId id="265" r:id="rId11"/>
    <p:sldId id="266"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BE247B2-5BD9-4467-A4C9-25DF1432A849}" type="datetimeFigureOut">
              <a:rPr lang="en-US" smtClean="0"/>
              <a:t>6/25/2018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684BF3F-1831-41AC-8B75-5309C77CAAEE}"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E247B2-5BD9-4467-A4C9-25DF1432A84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F3F-1831-41AC-8B75-5309C77CAA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247B2-5BD9-4467-A4C9-25DF1432A84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684BF3F-1831-41AC-8B75-5309C77CAA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247B2-5BD9-4467-A4C9-25DF1432A84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4BF3F-1831-41AC-8B75-5309C77CAAE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BE247B2-5BD9-4467-A4C9-25DF1432A849}" type="datetimeFigureOut">
              <a:rPr lang="en-US" smtClean="0"/>
              <a:t>6/25/2018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684BF3F-1831-41AC-8B75-5309C77CAAEE}"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E247B2-5BD9-4467-A4C9-25DF1432A84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4BF3F-1831-41AC-8B75-5309C77CAAE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E247B2-5BD9-4467-A4C9-25DF1432A849}"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4BF3F-1831-41AC-8B75-5309C77CAAE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E247B2-5BD9-4467-A4C9-25DF1432A849}"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4BF3F-1831-41AC-8B75-5309C77CAAE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BE247B2-5BD9-4467-A4C9-25DF1432A849}"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4BF3F-1831-41AC-8B75-5309C77CAA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47B2-5BD9-4467-A4C9-25DF1432A84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684BF3F-1831-41AC-8B75-5309C77CAAEE}"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247B2-5BD9-4467-A4C9-25DF1432A84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4BF3F-1831-41AC-8B75-5309C77CAAEE}"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BE247B2-5BD9-4467-A4C9-25DF1432A849}" type="datetimeFigureOut">
              <a:rPr lang="en-US" smtClean="0"/>
              <a:t>6/25/2018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684BF3F-1831-41AC-8B75-5309C77CAA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6096000" cy="3200400"/>
          </a:xfrm>
        </p:spPr>
        <p:txBody>
          <a:bodyPr>
            <a:noAutofit/>
          </a:bodyPr>
          <a:lstStyle/>
          <a:p>
            <a:pPr algn="l"/>
            <a:r>
              <a:rPr lang="en-US" sz="6600" dirty="0" smtClean="0"/>
              <a:t>Regulatory Framework of the Indian Money Market</a:t>
            </a:r>
            <a:endParaRPr lang="en-US" sz="6600" dirty="0"/>
          </a:p>
        </p:txBody>
      </p:sp>
    </p:spTree>
    <p:extLst>
      <p:ext uri="{BB962C8B-B14F-4D97-AF65-F5344CB8AC3E}">
        <p14:creationId xmlns:p14="http://schemas.microsoft.com/office/powerpoint/2010/main" val="227523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FEDAI plays a </a:t>
            </a:r>
            <a:r>
              <a:rPr lang="en-US" sz="2200" u="sng" dirty="0" smtClean="0"/>
              <a:t>catalytic role</a:t>
            </a:r>
            <a:r>
              <a:rPr lang="en-US" sz="2200" dirty="0" smtClean="0"/>
              <a:t> for the smooth functioning of the markets thru closer coordination with RBI, FIMMDA, Forex Associations of India and various market participants.</a:t>
            </a:r>
          </a:p>
          <a:p>
            <a:r>
              <a:rPr lang="en-US" sz="2200" dirty="0" smtClean="0"/>
              <a:t>FEDAI rules were prepared taking care of the interest of time. However to boost foreign trade to and fro India, it became imperative by FEDAI to review the rules and guidelines. FEDAI has taken due care of the interest of both importers and exporters while revising rules and guidelines.</a:t>
            </a:r>
          </a:p>
          <a:p>
            <a:r>
              <a:rPr lang="en-US" sz="2200" dirty="0" smtClean="0"/>
              <a:t>It carries out periodic review of the rules and incase of need amends the rules.</a:t>
            </a:r>
          </a:p>
          <a:p>
            <a:endParaRPr lang="en-US" sz="2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2304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381000" y="1524000"/>
            <a:ext cx="6324600" cy="3014197"/>
          </a:xfrm>
        </p:spPr>
        <p:txBody>
          <a:bodyPr/>
          <a:lstStyle/>
          <a:p>
            <a:r>
              <a:rPr lang="en-US" sz="4400" dirty="0" smtClean="0"/>
              <a:t>Negotiated dealing system order matching (NDS-</a:t>
            </a:r>
            <a:r>
              <a:rPr lang="en-US" sz="4400" dirty="0" err="1" smtClean="0"/>
              <a:t>om</a:t>
            </a:r>
            <a:r>
              <a:rPr lang="en-US" sz="4400" dirty="0" smtClean="0"/>
              <a:t>)</a:t>
            </a:r>
            <a:endParaRPr lang="en-US" sz="4400" dirty="0"/>
          </a:p>
        </p:txBody>
      </p:sp>
    </p:spTree>
    <p:extLst>
      <p:ext uri="{BB962C8B-B14F-4D97-AF65-F5344CB8AC3E}">
        <p14:creationId xmlns:p14="http://schemas.microsoft.com/office/powerpoint/2010/main" val="3594000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Refer to text book</a:t>
            </a:r>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444738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924" y="2967335"/>
            <a:ext cx="6336158"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9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8732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Refer to the </a:t>
            </a:r>
            <a:r>
              <a:rPr lang="en-US" dirty="0" smtClean="0"/>
              <a:t>assignment</a:t>
            </a:r>
          </a:p>
          <a:p>
            <a:endParaRPr lang="en-US" dirty="0"/>
          </a:p>
          <a:p>
            <a:r>
              <a:rPr lang="en-US" dirty="0" smtClean="0"/>
              <a:t>Qualitative and </a:t>
            </a:r>
            <a:r>
              <a:rPr lang="en-US" smtClean="0"/>
              <a:t>Quantitative Instruments of RBI</a:t>
            </a:r>
            <a:endParaRPr lang="en-US" dirty="0"/>
          </a:p>
        </p:txBody>
      </p:sp>
      <p:sp>
        <p:nvSpPr>
          <p:cNvPr id="4" name="Title 3"/>
          <p:cNvSpPr>
            <a:spLocks noGrp="1"/>
          </p:cNvSpPr>
          <p:nvPr>
            <p:ph type="title"/>
          </p:nvPr>
        </p:nvSpPr>
        <p:spPr/>
        <p:txBody>
          <a:bodyPr/>
          <a:lstStyle/>
          <a:p>
            <a:r>
              <a:rPr lang="en-US" dirty="0" smtClean="0"/>
              <a:t>Reserve Bank of India</a:t>
            </a:r>
            <a:endParaRPr lang="en-US" dirty="0"/>
          </a:p>
        </p:txBody>
      </p:sp>
    </p:spTree>
    <p:extLst>
      <p:ext uri="{BB962C8B-B14F-4D97-AF65-F5344CB8AC3E}">
        <p14:creationId xmlns:p14="http://schemas.microsoft.com/office/powerpoint/2010/main" val="194938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834129"/>
          </a:xfrm>
        </p:spPr>
        <p:txBody>
          <a:bodyPr>
            <a:normAutofit lnSpcReduction="10000"/>
          </a:bodyPr>
          <a:lstStyle/>
          <a:p>
            <a:r>
              <a:rPr lang="en-US" dirty="0" smtClean="0"/>
              <a:t>Fixed Income Money Market and Derivatives Associations of India (FIMMDA), is an association of Scheduled Commercial Banks, Primary Dealers, Financial Institutions and Insurance Companies. </a:t>
            </a:r>
          </a:p>
          <a:p>
            <a:r>
              <a:rPr lang="en-US" dirty="0" smtClean="0"/>
              <a:t>It was incorporated as a company under Section 25 of the Companies Act 1956 on June 3</a:t>
            </a:r>
            <a:r>
              <a:rPr lang="en-US" baseline="30000" dirty="0" smtClean="0"/>
              <a:t>rd</a:t>
            </a:r>
            <a:r>
              <a:rPr lang="en-US" dirty="0" smtClean="0"/>
              <a:t>, 1998. </a:t>
            </a:r>
          </a:p>
          <a:p>
            <a:r>
              <a:rPr lang="en-US" dirty="0" smtClean="0"/>
              <a:t>FIMMDA is a voluntary market body for all bond, money and derivatives markets.</a:t>
            </a:r>
          </a:p>
          <a:p>
            <a:r>
              <a:rPr lang="en-US" dirty="0" smtClean="0"/>
              <a:t>It has members representing all major institutional segments of the market. The membership includes </a:t>
            </a:r>
            <a:r>
              <a:rPr lang="en-US" u="sng" dirty="0" smtClean="0"/>
              <a:t>Nationalised Banks </a:t>
            </a:r>
            <a:r>
              <a:rPr lang="en-US" dirty="0" smtClean="0"/>
              <a:t>such as SBI, its associate banks, other nationalised banks; </a:t>
            </a:r>
            <a:r>
              <a:rPr lang="en-US" u="sng" dirty="0" smtClean="0"/>
              <a:t>Private Sector Banks</a:t>
            </a:r>
            <a:r>
              <a:rPr lang="en-US" dirty="0" smtClean="0"/>
              <a:t> such as ICICI Bank, HDFC Bank etc.; </a:t>
            </a:r>
            <a:r>
              <a:rPr lang="en-US" u="sng" dirty="0" smtClean="0"/>
              <a:t>Foreign Banks </a:t>
            </a:r>
            <a:r>
              <a:rPr lang="en-US" dirty="0" smtClean="0"/>
              <a:t>such as Citibank, ABN </a:t>
            </a:r>
            <a:r>
              <a:rPr lang="en-US" dirty="0" err="1" smtClean="0"/>
              <a:t>Amro</a:t>
            </a:r>
            <a:r>
              <a:rPr lang="en-US" dirty="0" smtClean="0"/>
              <a:t> etc.; </a:t>
            </a:r>
            <a:r>
              <a:rPr lang="en-US" u="sng" dirty="0" smtClean="0"/>
              <a:t>Financial Institutions</a:t>
            </a:r>
            <a:r>
              <a:rPr lang="en-US" dirty="0" smtClean="0"/>
              <a:t> such as EXIM Bank, NABARD etc.; </a:t>
            </a:r>
            <a:r>
              <a:rPr lang="en-US" u="sng" dirty="0" smtClean="0"/>
              <a:t>Insurance Companie</a:t>
            </a:r>
            <a:r>
              <a:rPr lang="en-US" dirty="0" smtClean="0"/>
              <a:t>s like LIC, ICICI Prudential etc. and all </a:t>
            </a:r>
            <a:r>
              <a:rPr lang="en-US" u="sng" dirty="0"/>
              <a:t>P</a:t>
            </a:r>
            <a:r>
              <a:rPr lang="en-US" u="sng" dirty="0" smtClean="0"/>
              <a:t>rimary Dealers</a:t>
            </a:r>
            <a:r>
              <a:rPr lang="en-US" dirty="0" smtClean="0"/>
              <a:t>. </a:t>
            </a:r>
            <a:endParaRPr lang="en-US" dirty="0"/>
          </a:p>
        </p:txBody>
      </p:sp>
      <p:sp>
        <p:nvSpPr>
          <p:cNvPr id="2" name="Title 1"/>
          <p:cNvSpPr>
            <a:spLocks noGrp="1"/>
          </p:cNvSpPr>
          <p:nvPr>
            <p:ph type="title"/>
          </p:nvPr>
        </p:nvSpPr>
        <p:spPr/>
        <p:txBody>
          <a:bodyPr/>
          <a:lstStyle/>
          <a:p>
            <a:r>
              <a:rPr lang="en-US" dirty="0" smtClean="0"/>
              <a:t>FIMMDA</a:t>
            </a:r>
            <a:endParaRPr lang="en-US" dirty="0"/>
          </a:p>
        </p:txBody>
      </p:sp>
    </p:spTree>
    <p:extLst>
      <p:ext uri="{BB962C8B-B14F-4D97-AF65-F5344CB8AC3E}">
        <p14:creationId xmlns:p14="http://schemas.microsoft.com/office/powerpoint/2010/main" val="361237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30"/>
          </a:xfrm>
        </p:spPr>
        <p:txBody>
          <a:bodyPr>
            <a:noAutofit/>
          </a:bodyPr>
          <a:lstStyle/>
          <a:p>
            <a:r>
              <a:rPr lang="en-US" sz="2200" dirty="0" smtClean="0"/>
              <a:t>FIMMDA represents market participants and aids the development of the bond, money and derivative market. It acts as an </a:t>
            </a:r>
            <a:r>
              <a:rPr lang="en-US" sz="2200" u="sng" dirty="0" smtClean="0"/>
              <a:t>interface with the regulators </a:t>
            </a:r>
            <a:r>
              <a:rPr lang="en-US" sz="2200" dirty="0" smtClean="0"/>
              <a:t>on various issues that impact the functioning of these markets. </a:t>
            </a:r>
          </a:p>
          <a:p>
            <a:r>
              <a:rPr lang="en-US" sz="2200" dirty="0" smtClean="0"/>
              <a:t>FIMMDA also undertakes </a:t>
            </a:r>
            <a:r>
              <a:rPr lang="en-US" sz="2200" u="sng" dirty="0" smtClean="0"/>
              <a:t>developmental activities</a:t>
            </a:r>
            <a:r>
              <a:rPr lang="en-US" sz="2200" dirty="0" smtClean="0"/>
              <a:t> such as Introduction of benchmark rates and new derivatives instruments etc. </a:t>
            </a:r>
          </a:p>
          <a:p>
            <a:r>
              <a:rPr lang="en-US" sz="2200" dirty="0" smtClean="0"/>
              <a:t>FIMMDA </a:t>
            </a:r>
            <a:r>
              <a:rPr lang="en-US" sz="2200" u="sng" dirty="0" smtClean="0"/>
              <a:t>releases rates of various Govt securities </a:t>
            </a:r>
            <a:r>
              <a:rPr lang="en-US" sz="2200" dirty="0" smtClean="0"/>
              <a:t>that are used by market participants for valuation purposes. </a:t>
            </a:r>
          </a:p>
          <a:p>
            <a:r>
              <a:rPr lang="en-US" sz="2200" dirty="0" smtClean="0"/>
              <a:t>FIMMDA also plays a constructive role in the evolution of </a:t>
            </a:r>
            <a:r>
              <a:rPr lang="en-US" sz="2200" u="sng" dirty="0" smtClean="0"/>
              <a:t>best market practices</a:t>
            </a:r>
            <a:r>
              <a:rPr lang="en-US" sz="2200" dirty="0" smtClean="0"/>
              <a:t> by its members so that the market as a whole operates transparently as well as efficiently.</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2185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834129"/>
          </a:xfrm>
        </p:spPr>
        <p:txBody>
          <a:bodyPr>
            <a:normAutofit/>
          </a:bodyPr>
          <a:lstStyle/>
          <a:p>
            <a:pPr marL="502920" indent="-457200">
              <a:buFont typeface="+mj-lt"/>
              <a:buAutoNum type="arabicPeriod"/>
            </a:pPr>
            <a:r>
              <a:rPr lang="en-US" dirty="0" smtClean="0"/>
              <a:t>To function as the principal </a:t>
            </a:r>
            <a:r>
              <a:rPr lang="en-US" u="sng" dirty="0" smtClean="0"/>
              <a:t>interface with the regulator</a:t>
            </a:r>
            <a:r>
              <a:rPr lang="en-US" dirty="0" smtClean="0"/>
              <a:t> on various issues that impact the functioning of these markets.</a:t>
            </a:r>
          </a:p>
          <a:p>
            <a:pPr marL="502920" indent="-457200">
              <a:buFont typeface="+mj-lt"/>
              <a:buAutoNum type="arabicPeriod"/>
            </a:pPr>
            <a:r>
              <a:rPr lang="en-US" dirty="0" smtClean="0"/>
              <a:t>To undertake </a:t>
            </a:r>
            <a:r>
              <a:rPr lang="en-US" u="sng" dirty="0" smtClean="0"/>
              <a:t>developmental activities</a:t>
            </a:r>
            <a:r>
              <a:rPr lang="en-US" dirty="0" smtClean="0"/>
              <a:t> such as introduction of benchmark rates and new derivatives instruments.</a:t>
            </a:r>
          </a:p>
          <a:p>
            <a:pPr marL="502920" indent="-457200">
              <a:buFont typeface="+mj-lt"/>
              <a:buAutoNum type="arabicPeriod"/>
            </a:pPr>
            <a:r>
              <a:rPr lang="en-US" dirty="0" smtClean="0"/>
              <a:t>To provide</a:t>
            </a:r>
            <a:r>
              <a:rPr lang="en-US" u="sng" dirty="0" smtClean="0"/>
              <a:t> training and development</a:t>
            </a:r>
            <a:r>
              <a:rPr lang="en-US" dirty="0" smtClean="0"/>
              <a:t> support to dealers and support personnel at member institutions.</a:t>
            </a:r>
          </a:p>
          <a:p>
            <a:pPr marL="502920" indent="-457200">
              <a:buFont typeface="+mj-lt"/>
              <a:buAutoNum type="arabicPeriod"/>
            </a:pPr>
            <a:r>
              <a:rPr lang="en-US" dirty="0" smtClean="0"/>
              <a:t>To adopt / develop </a:t>
            </a:r>
            <a:r>
              <a:rPr lang="en-US" u="sng" dirty="0" smtClean="0"/>
              <a:t>international standards practices</a:t>
            </a:r>
            <a:r>
              <a:rPr lang="en-US" dirty="0" smtClean="0"/>
              <a:t> and a code of conduct in the above fields of activities.</a:t>
            </a:r>
          </a:p>
          <a:p>
            <a:pPr marL="502920" indent="-457200">
              <a:buFont typeface="+mj-lt"/>
              <a:buAutoNum type="arabicPeriod"/>
            </a:pPr>
            <a:r>
              <a:rPr lang="en-US" dirty="0" smtClean="0"/>
              <a:t>To devise standardized best market practices.</a:t>
            </a:r>
          </a:p>
          <a:p>
            <a:pPr marL="502920" indent="-457200">
              <a:buFont typeface="+mj-lt"/>
              <a:buAutoNum type="arabicPeriod"/>
            </a:pPr>
            <a:r>
              <a:rPr lang="en-US" dirty="0" smtClean="0"/>
              <a:t>To function as an </a:t>
            </a:r>
            <a:r>
              <a:rPr lang="en-US" u="sng" dirty="0" smtClean="0"/>
              <a:t>arbitrator</a:t>
            </a:r>
            <a:r>
              <a:rPr lang="en-US" dirty="0" smtClean="0"/>
              <a:t> for disputes between member institutions.</a:t>
            </a:r>
          </a:p>
          <a:p>
            <a:pPr marL="502920" indent="-457200">
              <a:buFont typeface="+mj-lt"/>
              <a:buAutoNum type="arabicPeriod"/>
            </a:pPr>
            <a:r>
              <a:rPr lang="en-US" dirty="0" smtClean="0"/>
              <a:t>To develop </a:t>
            </a:r>
            <a:r>
              <a:rPr lang="en-US" u="sng" dirty="0" smtClean="0"/>
              <a:t>standardized sets of documentations</a:t>
            </a:r>
            <a:r>
              <a:rPr lang="en-US" dirty="0" smtClean="0"/>
              <a:t>.</a:t>
            </a:r>
          </a:p>
          <a:p>
            <a:pPr marL="502920" indent="-457200">
              <a:buFont typeface="+mj-lt"/>
              <a:buAutoNum type="arabicPeriod"/>
            </a:pPr>
            <a:r>
              <a:rPr lang="en-US" dirty="0" smtClean="0"/>
              <a:t>To assume any other relevant role facilitating </a:t>
            </a:r>
            <a:r>
              <a:rPr lang="en-US" u="sng" dirty="0" smtClean="0"/>
              <a:t>smooth and orderly functioning</a:t>
            </a:r>
            <a:r>
              <a:rPr lang="en-US" dirty="0" smtClean="0"/>
              <a:t> of the said markets.</a:t>
            </a:r>
          </a:p>
          <a:p>
            <a:pPr marL="502920" indent="-457200">
              <a:buFont typeface="+mj-lt"/>
              <a:buAutoNum type="arabicPeriod"/>
            </a:pPr>
            <a:endParaRPr lang="en-US" dirty="0" smtClean="0"/>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90329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 scope of </a:t>
            </a:r>
            <a:r>
              <a:rPr lang="en-US" sz="2400" dirty="0"/>
              <a:t>FIMMDA </a:t>
            </a:r>
            <a:r>
              <a:rPr lang="en-US" sz="2400" dirty="0" smtClean="0"/>
              <a:t>includes the following : Call Money/ Notice Money, Term Money, Bill Rediscounting, Commercial Papers, Certificate of Deposit, Dated Govt Securities, Treasury Bill, Bond Debentures etc.</a:t>
            </a:r>
          </a:p>
          <a:p>
            <a:r>
              <a:rPr lang="en-US" sz="2400" dirty="0" smtClean="0"/>
              <a:t>It has recommended many provisions, rules, guidelines as well as regulations for all the above mentioned instruments. However incase of any other law or regulations or guidelines laid down by any other statutory authority in India like the RBI, the latter shall prevail.</a:t>
            </a: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4881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a:xfrm>
            <a:off x="381000" y="1752600"/>
            <a:ext cx="6324600" cy="2785597"/>
          </a:xfrm>
        </p:spPr>
        <p:txBody>
          <a:bodyPr/>
          <a:lstStyle/>
          <a:p>
            <a:r>
              <a:rPr lang="en-US" sz="4400" dirty="0" smtClean="0">
                <a:solidFill>
                  <a:schemeClr val="accent3">
                    <a:lumMod val="50000"/>
                  </a:schemeClr>
                </a:solidFill>
              </a:rPr>
              <a:t>Foreign Exchange dealers association of India (FEDAI)</a:t>
            </a:r>
            <a:endParaRPr lang="en-US" sz="4400" dirty="0">
              <a:solidFill>
                <a:schemeClr val="accent3">
                  <a:lumMod val="50000"/>
                </a:schemeClr>
              </a:solidFill>
            </a:endParaRPr>
          </a:p>
        </p:txBody>
      </p:sp>
    </p:spTree>
    <p:extLst>
      <p:ext uri="{BB962C8B-B14F-4D97-AF65-F5344CB8AC3E}">
        <p14:creationId xmlns:p14="http://schemas.microsoft.com/office/powerpoint/2010/main" val="389564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Foreign Exchange dealers Association of India (FEDAI) was set up in 1958 as an </a:t>
            </a:r>
            <a:r>
              <a:rPr lang="en-US" sz="2200" u="sng" dirty="0" smtClean="0"/>
              <a:t>association of banks dealing in foreign exchange</a:t>
            </a:r>
            <a:r>
              <a:rPr lang="en-US" sz="2200" dirty="0" smtClean="0"/>
              <a:t> in India (called Authorized Dealers) as a self regulatory body and is incorporated under section 25 of the Indian Companies Act 1956. </a:t>
            </a:r>
          </a:p>
          <a:p>
            <a:r>
              <a:rPr lang="en-US" sz="2200" dirty="0" smtClean="0"/>
              <a:t>Its major activities include </a:t>
            </a:r>
            <a:r>
              <a:rPr lang="en-US" sz="2200" u="sng" dirty="0" smtClean="0"/>
              <a:t>framing of rules</a:t>
            </a:r>
            <a:r>
              <a:rPr lang="en-US" sz="2200" dirty="0" smtClean="0"/>
              <a:t> governing the conduct of inter bank foreign exchange business among the banks vis a vis public and liaison with the RBI for reforms and development of Forex market for the conduct of the foreign exchange business for AD’s.</a:t>
            </a:r>
            <a:endParaRPr lang="en-US" sz="2200" dirty="0"/>
          </a:p>
        </p:txBody>
      </p:sp>
      <p:sp>
        <p:nvSpPr>
          <p:cNvPr id="2" name="Title 1"/>
          <p:cNvSpPr>
            <a:spLocks noGrp="1"/>
          </p:cNvSpPr>
          <p:nvPr>
            <p:ph type="title"/>
          </p:nvPr>
        </p:nvSpPr>
        <p:spPr/>
        <p:txBody>
          <a:bodyPr/>
          <a:lstStyle/>
          <a:p>
            <a:r>
              <a:rPr lang="en-US" dirty="0" smtClean="0"/>
              <a:t>FEDAI</a:t>
            </a:r>
            <a:endParaRPr lang="en-US" dirty="0"/>
          </a:p>
        </p:txBody>
      </p:sp>
    </p:spTree>
    <p:extLst>
      <p:ext uri="{BB962C8B-B14F-4D97-AF65-F5344CB8AC3E}">
        <p14:creationId xmlns:p14="http://schemas.microsoft.com/office/powerpoint/2010/main" val="241374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757929"/>
          </a:xfrm>
        </p:spPr>
        <p:txBody>
          <a:bodyPr>
            <a:normAutofit/>
          </a:bodyPr>
          <a:lstStyle/>
          <a:p>
            <a:pPr marL="45720" indent="0">
              <a:buNone/>
            </a:pPr>
            <a:r>
              <a:rPr lang="en-US" sz="2200" dirty="0" smtClean="0"/>
              <a:t>Recently some of the functions are as follows : </a:t>
            </a:r>
          </a:p>
          <a:p>
            <a:r>
              <a:rPr lang="en-US" sz="2200" dirty="0" smtClean="0"/>
              <a:t>Guidelines and rules for Forex Business</a:t>
            </a:r>
          </a:p>
          <a:p>
            <a:r>
              <a:rPr lang="en-US" sz="2200" dirty="0" smtClean="0"/>
              <a:t>Training of bank personnel in the areas of foreign exchange business.</a:t>
            </a:r>
          </a:p>
          <a:p>
            <a:r>
              <a:rPr lang="en-US" sz="2200" dirty="0" smtClean="0"/>
              <a:t>Accreditation of Forex business</a:t>
            </a:r>
          </a:p>
          <a:p>
            <a:r>
              <a:rPr lang="en-US" sz="2200" dirty="0" smtClean="0"/>
              <a:t>Advising and assisting member banks in settling issues, matters in their dealings.</a:t>
            </a:r>
          </a:p>
          <a:p>
            <a:r>
              <a:rPr lang="en-US" sz="2200" dirty="0" smtClean="0"/>
              <a:t>Represent member banks on Govt/RBI/other bodies</a:t>
            </a:r>
          </a:p>
          <a:p>
            <a:r>
              <a:rPr lang="en-US" sz="2200" dirty="0" smtClean="0"/>
              <a:t>Announcement of daily and periodical rates to member banks</a:t>
            </a:r>
          </a:p>
          <a:p>
            <a:endParaRPr lang="en-US" sz="22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63953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122</TotalTime>
  <Words>734</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Regulatory Framework of the Indian Money Market</vt:lpstr>
      <vt:lpstr>Reserve Bank of India</vt:lpstr>
      <vt:lpstr>FIMMDA</vt:lpstr>
      <vt:lpstr>PowerPoint Presentation</vt:lpstr>
      <vt:lpstr>objectives</vt:lpstr>
      <vt:lpstr>PowerPoint Presentation</vt:lpstr>
      <vt:lpstr>Foreign Exchange dealers association of India (FEDAI)</vt:lpstr>
      <vt:lpstr>FEDAI</vt:lpstr>
      <vt:lpstr>PowerPoint Presentation</vt:lpstr>
      <vt:lpstr>PowerPoint Presentation</vt:lpstr>
      <vt:lpstr>Negotiated dealing system order matching (NDS-om)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Framework of the Indian Money Market</dc:title>
  <dc:creator>man</dc:creator>
  <cp:lastModifiedBy>SIES College Of Commerce &amp; Economics</cp:lastModifiedBy>
  <cp:revision>20</cp:revision>
  <dcterms:created xsi:type="dcterms:W3CDTF">2016-09-04T00:30:53Z</dcterms:created>
  <dcterms:modified xsi:type="dcterms:W3CDTF">2018-06-25T02:57:00Z</dcterms:modified>
</cp:coreProperties>
</file>